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6858000" cy="9906000" type="A4"/>
  <p:notesSz cx="6718300" cy="9855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F08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>
        <p:scale>
          <a:sx n="125" d="100"/>
          <a:sy n="125" d="100"/>
        </p:scale>
        <p:origin x="-696" y="24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1263" cy="492761"/>
          </a:xfrm>
          <a:prstGeom prst="rect">
            <a:avLst/>
          </a:prstGeom>
        </p:spPr>
        <p:txBody>
          <a:bodyPr vert="horz" lIns="90455" tIns="45227" rIns="90455" bIns="4522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1"/>
          </a:xfrm>
          <a:prstGeom prst="rect">
            <a:avLst/>
          </a:prstGeom>
        </p:spPr>
        <p:txBody>
          <a:bodyPr vert="horz" lIns="90455" tIns="45227" rIns="90455" bIns="45227" rtlCol="0"/>
          <a:lstStyle>
            <a:lvl1pPr algn="r">
              <a:defRPr sz="1200"/>
            </a:lvl1pPr>
          </a:lstStyle>
          <a:p>
            <a:fld id="{71E6789D-F65B-4243-B1D3-ED4D58D4F2B8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360730"/>
            <a:ext cx="2911263" cy="492761"/>
          </a:xfrm>
          <a:prstGeom prst="rect">
            <a:avLst/>
          </a:prstGeom>
        </p:spPr>
        <p:txBody>
          <a:bodyPr vert="horz" lIns="90455" tIns="45227" rIns="90455" bIns="4522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1"/>
          </a:xfrm>
          <a:prstGeom prst="rect">
            <a:avLst/>
          </a:prstGeom>
        </p:spPr>
        <p:txBody>
          <a:bodyPr vert="horz" lIns="90455" tIns="45227" rIns="90455" bIns="45227" rtlCol="0" anchor="b"/>
          <a:lstStyle>
            <a:lvl1pPr algn="r">
              <a:defRPr sz="1200"/>
            </a:lvl1pPr>
          </a:lstStyle>
          <a:p>
            <a:fld id="{F0FD54EA-CF3A-4FE5-8553-5D87E5C439B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62A-1A2E-4540-8933-680560DDBC38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349C-C291-4D87-81DF-728843E306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62A-1A2E-4540-8933-680560DDBC38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349C-C291-4D87-81DF-728843E306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62A-1A2E-4540-8933-680560DDBC38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349C-C291-4D87-81DF-728843E306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62A-1A2E-4540-8933-680560DDBC38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349C-C291-4D87-81DF-728843E306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62A-1A2E-4540-8933-680560DDBC38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349C-C291-4D87-81DF-728843E306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62A-1A2E-4540-8933-680560DDBC38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349C-C291-4D87-81DF-728843E306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62A-1A2E-4540-8933-680560DDBC38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349C-C291-4D87-81DF-728843E306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62A-1A2E-4540-8933-680560DDBC38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349C-C291-4D87-81DF-728843E306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62A-1A2E-4540-8933-680560DDBC38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349C-C291-4D87-81DF-728843E306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62A-1A2E-4540-8933-680560DDBC38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349C-C291-4D87-81DF-728843E306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62A-1A2E-4540-8933-680560DDBC38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349C-C291-4D87-81DF-728843E306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8762A-1A2E-4540-8933-680560DDBC38}" type="datetimeFigureOut">
              <a:rPr lang="it-IT" smtClean="0"/>
              <a:pPr/>
              <a:t>28/01/2020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4349C-C291-4D87-81DF-728843E3060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wmf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pc018\Documents\cact\GRUP2 (5).JPG"/>
          <p:cNvPicPr>
            <a:picLocks noChangeAspect="1" noChangeArrowheads="1"/>
          </p:cNvPicPr>
          <p:nvPr/>
        </p:nvPicPr>
        <p:blipFill>
          <a:blip r:embed="rId2" cstate="print"/>
          <a:srcRect t="23611" b="20833"/>
          <a:stretch>
            <a:fillRect/>
          </a:stretch>
        </p:blipFill>
        <p:spPr bwMode="auto">
          <a:xfrm>
            <a:off x="-57150" y="5959085"/>
            <a:ext cx="3771902" cy="170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pc018\Desktop\logoalbani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62" y="-181604"/>
            <a:ext cx="3857628" cy="1342437"/>
          </a:xfrm>
          <a:prstGeom prst="rect">
            <a:avLst/>
          </a:prstGeom>
          <a:noFill/>
        </p:spPr>
      </p:pic>
      <p:grpSp>
        <p:nvGrpSpPr>
          <p:cNvPr id="2" name="Gruppo 17"/>
          <p:cNvGrpSpPr/>
          <p:nvPr/>
        </p:nvGrpSpPr>
        <p:grpSpPr>
          <a:xfrm>
            <a:off x="6143644" y="309530"/>
            <a:ext cx="428628" cy="386956"/>
            <a:chOff x="2357430" y="1785919"/>
            <a:chExt cx="500065" cy="428627"/>
          </a:xfrm>
        </p:grpSpPr>
        <p:sp>
          <p:nvSpPr>
            <p:cNvPr id="15" name="Ovale 14"/>
            <p:cNvSpPr/>
            <p:nvPr/>
          </p:nvSpPr>
          <p:spPr>
            <a:xfrm>
              <a:off x="2357430" y="1987627"/>
              <a:ext cx="200026" cy="2017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60087" t="75926" r="34688" b="18359"/>
            <a:stretch>
              <a:fillRect/>
            </a:stretch>
          </p:blipFill>
          <p:spPr bwMode="auto">
            <a:xfrm>
              <a:off x="2457442" y="1785919"/>
              <a:ext cx="400053" cy="35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Ovale 12"/>
            <p:cNvSpPr/>
            <p:nvPr/>
          </p:nvSpPr>
          <p:spPr>
            <a:xfrm>
              <a:off x="2412437" y="1975862"/>
              <a:ext cx="150020" cy="1672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2600796" y="2063265"/>
              <a:ext cx="150020" cy="1512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3857628" y="386922"/>
            <a:ext cx="3929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0" dirty="0" err="1" smtClean="0">
                <a:solidFill>
                  <a:srgbClr val="272727"/>
                </a:solidFill>
                <a:latin typeface="Lora"/>
              </a:rPr>
              <a:t>Seedling</a:t>
            </a:r>
            <a:r>
              <a:rPr lang="it-IT" sz="2400" b="1" i="0" dirty="0" smtClean="0">
                <a:solidFill>
                  <a:srgbClr val="272727"/>
                </a:solidFill>
                <a:latin typeface="Lora"/>
              </a:rPr>
              <a:t> </a:t>
            </a:r>
            <a:r>
              <a:rPr lang="it-IT" sz="2400" b="1" i="0" dirty="0" smtClean="0">
                <a:solidFill>
                  <a:srgbClr val="6AAF08"/>
                </a:solidFill>
                <a:latin typeface="Lora"/>
              </a:rPr>
              <a:t>Cactus</a:t>
            </a:r>
            <a:endParaRPr lang="it-IT" sz="2400" b="1" i="0" dirty="0">
              <a:solidFill>
                <a:srgbClr val="272727"/>
              </a:solidFill>
              <a:latin typeface="Lora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0" y="8423530"/>
            <a:ext cx="25003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i="0" dirty="0" err="1" smtClean="0">
                <a:solidFill>
                  <a:srgbClr val="272727"/>
                </a:solidFill>
                <a:latin typeface="Lora"/>
              </a:rPr>
              <a:t>Contact</a:t>
            </a:r>
            <a:r>
              <a:rPr lang="it-IT" sz="1600" b="1" i="0" dirty="0" smtClean="0">
                <a:solidFill>
                  <a:srgbClr val="272727"/>
                </a:solidFill>
                <a:latin typeface="Lora"/>
              </a:rPr>
              <a:t> </a:t>
            </a:r>
            <a:r>
              <a:rPr lang="it-IT" sz="1600" b="1" i="0" dirty="0" smtClean="0">
                <a:latin typeface="Lora"/>
              </a:rPr>
              <a:t>Info</a:t>
            </a:r>
          </a:p>
          <a:p>
            <a:r>
              <a:rPr lang="it-IT" sz="1600" b="1" dirty="0" err="1">
                <a:solidFill>
                  <a:srgbClr val="272727"/>
                </a:solidFill>
                <a:latin typeface="Lora"/>
              </a:rPr>
              <a:t>E</a:t>
            </a:r>
            <a:r>
              <a:rPr lang="it-IT" sz="1600" b="1" dirty="0" err="1" smtClean="0">
                <a:solidFill>
                  <a:srgbClr val="272727"/>
                </a:solidFill>
                <a:latin typeface="Lora"/>
              </a:rPr>
              <a:t>mail</a:t>
            </a:r>
            <a:r>
              <a:rPr lang="it-IT" sz="1600" b="1" dirty="0" smtClean="0">
                <a:solidFill>
                  <a:srgbClr val="272727"/>
                </a:solidFill>
                <a:latin typeface="Lora"/>
              </a:rPr>
              <a:t>: </a:t>
            </a:r>
          </a:p>
          <a:p>
            <a:r>
              <a:rPr lang="it-IT" sz="1600" b="1" i="1" dirty="0" smtClean="0">
                <a:solidFill>
                  <a:srgbClr val="6AAF08"/>
                </a:solidFill>
                <a:latin typeface="Lora"/>
              </a:rPr>
              <a:t>marina@albani.it</a:t>
            </a:r>
            <a:endParaRPr lang="it-IT" sz="1600" b="1" i="1" dirty="0">
              <a:solidFill>
                <a:srgbClr val="6AAF08"/>
              </a:solidFill>
              <a:latin typeface="Lora"/>
            </a:endParaRPr>
          </a:p>
          <a:p>
            <a:r>
              <a:rPr lang="it-IT" sz="1600" b="1" dirty="0" err="1" smtClean="0">
                <a:latin typeface="Lora"/>
              </a:rPr>
              <a:t>Phone</a:t>
            </a:r>
            <a:r>
              <a:rPr lang="it-IT" sz="1600" b="1" dirty="0" smtClean="0">
                <a:latin typeface="Lora"/>
              </a:rPr>
              <a:t>:</a:t>
            </a:r>
          </a:p>
          <a:p>
            <a:r>
              <a:rPr lang="it-IT" sz="1600" b="1" dirty="0" smtClean="0">
                <a:solidFill>
                  <a:srgbClr val="6AAF08"/>
                </a:solidFill>
                <a:latin typeface="Lora"/>
              </a:rPr>
              <a:t> +39 (0) 766 568 401</a:t>
            </a:r>
          </a:p>
          <a:p>
            <a:r>
              <a:rPr lang="it-IT" sz="1600" b="1" dirty="0" smtClean="0">
                <a:latin typeface="Lora"/>
              </a:rPr>
              <a:t> </a:t>
            </a:r>
            <a:endParaRPr lang="it-IT" sz="1600" b="1" dirty="0">
              <a:solidFill>
                <a:srgbClr val="6AAF08"/>
              </a:solidFill>
              <a:latin typeface="Lora"/>
            </a:endParaRPr>
          </a:p>
          <a:p>
            <a:r>
              <a:rPr lang="it-IT" sz="1600" b="1" i="0" dirty="0" smtClean="0">
                <a:latin typeface="Lora"/>
              </a:rPr>
              <a:t>               </a:t>
            </a:r>
            <a:endParaRPr lang="it-IT" sz="1600" b="1" i="0" dirty="0">
              <a:latin typeface="Lora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-57174" y="1309662"/>
            <a:ext cx="406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272727"/>
                </a:solidFill>
                <a:latin typeface="Lora"/>
              </a:rPr>
              <a:t>  Ø </a:t>
            </a:r>
            <a:r>
              <a:rPr lang="it-IT" b="1" dirty="0">
                <a:solidFill>
                  <a:srgbClr val="272727"/>
                </a:solidFill>
                <a:latin typeface="Lora"/>
              </a:rPr>
              <a:t>1.2 </a:t>
            </a:r>
            <a:r>
              <a:rPr lang="it-IT" b="1" dirty="0" smtClean="0">
                <a:solidFill>
                  <a:srgbClr val="272727"/>
                </a:solidFill>
                <a:latin typeface="Lora"/>
              </a:rPr>
              <a:t>mm </a:t>
            </a:r>
            <a:r>
              <a:rPr lang="it-IT" b="1" dirty="0">
                <a:solidFill>
                  <a:srgbClr val="6AAF08"/>
                </a:solidFill>
                <a:latin typeface="Lora"/>
              </a:rPr>
              <a:t>single</a:t>
            </a:r>
            <a:r>
              <a:rPr lang="it-IT" b="1" dirty="0" smtClean="0">
                <a:solidFill>
                  <a:srgbClr val="272727"/>
                </a:solidFill>
                <a:latin typeface="Lora"/>
              </a:rPr>
              <a:t> 540 </a:t>
            </a:r>
            <a:r>
              <a:rPr lang="it-IT" b="1" dirty="0" err="1" smtClean="0">
                <a:solidFill>
                  <a:srgbClr val="272727"/>
                </a:solidFill>
                <a:latin typeface="Lora"/>
              </a:rPr>
              <a:t>holes</a:t>
            </a:r>
            <a:r>
              <a:rPr lang="it-IT" b="1" dirty="0" smtClean="0">
                <a:solidFill>
                  <a:srgbClr val="272727"/>
                </a:solidFill>
                <a:latin typeface="Lora"/>
              </a:rPr>
              <a:t> in </a:t>
            </a:r>
            <a:r>
              <a:rPr lang="it-IT" b="1" dirty="0" err="1" smtClean="0">
                <a:solidFill>
                  <a:srgbClr val="272727"/>
                </a:solidFill>
                <a:latin typeface="Lora"/>
              </a:rPr>
              <a:t>tray</a:t>
            </a:r>
            <a:endParaRPr lang="it-IT" b="1" dirty="0">
              <a:solidFill>
                <a:srgbClr val="272727"/>
              </a:solidFill>
              <a:latin typeface="Lora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-39754" y="5167314"/>
            <a:ext cx="4047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272727"/>
                </a:solidFill>
                <a:latin typeface="Lora"/>
              </a:rPr>
              <a:t>  Ø 2.5 mm </a:t>
            </a:r>
            <a:r>
              <a:rPr lang="it-IT" b="1" dirty="0" err="1">
                <a:solidFill>
                  <a:srgbClr val="6AAF08"/>
                </a:solidFill>
                <a:latin typeface="Lora"/>
              </a:rPr>
              <a:t>group</a:t>
            </a:r>
            <a:r>
              <a:rPr lang="it-IT" b="1" dirty="0" smtClean="0">
                <a:solidFill>
                  <a:srgbClr val="272727"/>
                </a:solidFill>
                <a:latin typeface="Lora"/>
              </a:rPr>
              <a:t> 252 </a:t>
            </a:r>
            <a:r>
              <a:rPr lang="it-IT" b="1" dirty="0" err="1" smtClean="0">
                <a:solidFill>
                  <a:srgbClr val="272727"/>
                </a:solidFill>
                <a:latin typeface="Lora"/>
              </a:rPr>
              <a:t>holes</a:t>
            </a:r>
            <a:r>
              <a:rPr lang="it-IT" b="1" dirty="0" smtClean="0">
                <a:solidFill>
                  <a:srgbClr val="272727"/>
                </a:solidFill>
                <a:latin typeface="Lora"/>
              </a:rPr>
              <a:t> in </a:t>
            </a:r>
            <a:r>
              <a:rPr lang="it-IT" b="1" dirty="0" err="1" smtClean="0">
                <a:solidFill>
                  <a:srgbClr val="272727"/>
                </a:solidFill>
                <a:latin typeface="Lora"/>
              </a:rPr>
              <a:t>tray</a:t>
            </a:r>
            <a:endParaRPr lang="it-IT" b="1" dirty="0" smtClean="0">
              <a:solidFill>
                <a:srgbClr val="272727"/>
              </a:solidFill>
              <a:latin typeface="Lora"/>
            </a:endParaRPr>
          </a:p>
        </p:txBody>
      </p:sp>
      <p:pic>
        <p:nvPicPr>
          <p:cNvPr id="1036" name="Picture 12" descr="C:\Users\upc018\Documents\cact\IMG_1267.JPG"/>
          <p:cNvPicPr>
            <a:picLocks noChangeAspect="1" noChangeArrowheads="1"/>
          </p:cNvPicPr>
          <p:nvPr/>
        </p:nvPicPr>
        <p:blipFill>
          <a:blip r:embed="rId5" cstate="print"/>
          <a:srcRect l="8203" r="17968" b="30468"/>
          <a:stretch>
            <a:fillRect/>
          </a:stretch>
        </p:blipFill>
        <p:spPr bwMode="auto">
          <a:xfrm>
            <a:off x="119040" y="2024042"/>
            <a:ext cx="2932973" cy="2244344"/>
          </a:xfrm>
          <a:prstGeom prst="rect">
            <a:avLst/>
          </a:prstGeom>
          <a:noFill/>
          <a:ln>
            <a:solidFill>
              <a:srgbClr val="6AAF08"/>
            </a:solidFill>
          </a:ln>
        </p:spPr>
      </p:pic>
      <p:grpSp>
        <p:nvGrpSpPr>
          <p:cNvPr id="4" name="Gruppo 27"/>
          <p:cNvGrpSpPr/>
          <p:nvPr/>
        </p:nvGrpSpPr>
        <p:grpSpPr>
          <a:xfrm>
            <a:off x="4214818" y="7470793"/>
            <a:ext cx="2643182" cy="2399125"/>
            <a:chOff x="214290" y="5429256"/>
            <a:chExt cx="2643182" cy="2214577"/>
          </a:xfrm>
        </p:grpSpPr>
        <p:grpSp>
          <p:nvGrpSpPr>
            <p:cNvPr id="7" name="Gruppo 37"/>
            <p:cNvGrpSpPr/>
            <p:nvPr/>
          </p:nvGrpSpPr>
          <p:grpSpPr>
            <a:xfrm>
              <a:off x="1138934" y="5429256"/>
              <a:ext cx="1718538" cy="1876079"/>
              <a:chOff x="-3500486" y="3571868"/>
              <a:chExt cx="1718538" cy="1876079"/>
            </a:xfrm>
          </p:grpSpPr>
          <p:pic>
            <p:nvPicPr>
              <p:cNvPr id="1043" name="Picture 19" descr="C:\Users\upc018\Documents\cact\GRUP2 (7)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26830" r="2778"/>
              <a:stretch>
                <a:fillRect/>
              </a:stretch>
            </p:blipFill>
            <p:spPr bwMode="auto">
              <a:xfrm>
                <a:off x="-3500485" y="3571868"/>
                <a:ext cx="1718537" cy="956164"/>
              </a:xfrm>
              <a:prstGeom prst="rect">
                <a:avLst/>
              </a:prstGeom>
              <a:noFill/>
            </p:spPr>
          </p:pic>
          <p:pic>
            <p:nvPicPr>
              <p:cNvPr id="1045" name="Picture 21" descr="C:\Users\upc018\Documents\cact\GRUP2 (4)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19394" r="3368" b="29697"/>
              <a:stretch>
                <a:fillRect/>
              </a:stretch>
            </p:blipFill>
            <p:spPr bwMode="auto">
              <a:xfrm>
                <a:off x="-3500486" y="4143372"/>
                <a:ext cx="1718537" cy="669325"/>
              </a:xfrm>
              <a:prstGeom prst="rect">
                <a:avLst/>
              </a:prstGeom>
              <a:noFill/>
            </p:spPr>
          </p:pic>
          <p:pic>
            <p:nvPicPr>
              <p:cNvPr id="1044" name="Picture 20" descr="C:\Users\upc018\Documents\cact\GRUP4 (1)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6579" t="24123" r="6249" b="25438"/>
              <a:stretch>
                <a:fillRect/>
              </a:stretch>
            </p:blipFill>
            <p:spPr bwMode="auto">
              <a:xfrm>
                <a:off x="-3500486" y="4714876"/>
                <a:ext cx="1713766" cy="733071"/>
              </a:xfrm>
              <a:prstGeom prst="rect">
                <a:avLst/>
              </a:prstGeom>
              <a:noFill/>
            </p:spPr>
          </p:pic>
        </p:grpSp>
        <p:pic>
          <p:nvPicPr>
            <p:cNvPr id="1047" name="Picture 23" descr="C:\Users\upc018\Documents\cact\GRUP4 (2).JPG"/>
            <p:cNvPicPr>
              <a:picLocks noChangeAspect="1" noChangeArrowheads="1"/>
            </p:cNvPicPr>
            <p:nvPr/>
          </p:nvPicPr>
          <p:blipFill>
            <a:blip r:embed="rId9" cstate="print"/>
            <a:srcRect l="44021" t="48552" r="17935" b="722"/>
            <a:stretch>
              <a:fillRect/>
            </a:stretch>
          </p:blipFill>
          <p:spPr bwMode="auto">
            <a:xfrm rot="16200000">
              <a:off x="214290" y="5667239"/>
              <a:ext cx="1000132" cy="1000132"/>
            </a:xfrm>
            <a:prstGeom prst="rect">
              <a:avLst/>
            </a:prstGeom>
            <a:noFill/>
            <a:ln>
              <a:solidFill>
                <a:srgbClr val="6AAF08"/>
              </a:solidFill>
            </a:ln>
          </p:spPr>
        </p:pic>
        <p:pic>
          <p:nvPicPr>
            <p:cNvPr id="1048" name="Picture 24" descr="C:\Users\upc018\Documents\cact\GRUP2 (9).JPG"/>
            <p:cNvPicPr>
              <a:picLocks noChangeAspect="1" noChangeArrowheads="1"/>
            </p:cNvPicPr>
            <p:nvPr/>
          </p:nvPicPr>
          <p:blipFill>
            <a:blip r:embed="rId10" cstate="print"/>
            <a:srcRect l="43474" t="56005" r="17463" b="-123"/>
            <a:stretch>
              <a:fillRect/>
            </a:stretch>
          </p:blipFill>
          <p:spPr bwMode="auto">
            <a:xfrm rot="16200000">
              <a:off x="345752" y="6775161"/>
              <a:ext cx="940601" cy="796744"/>
            </a:xfrm>
            <a:prstGeom prst="rect">
              <a:avLst/>
            </a:prstGeom>
            <a:noFill/>
            <a:ln>
              <a:solidFill>
                <a:srgbClr val="6AAF08"/>
              </a:solidFill>
            </a:ln>
          </p:spPr>
        </p:pic>
      </p:grpSp>
      <p:sp>
        <p:nvSpPr>
          <p:cNvPr id="40" name="CasellaDiTesto 39"/>
          <p:cNvSpPr txBox="1"/>
          <p:nvPr/>
        </p:nvSpPr>
        <p:spPr>
          <a:xfrm>
            <a:off x="4500570" y="140371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NO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roots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shipping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is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available</a:t>
            </a:r>
            <a:endParaRPr lang="it-IT" sz="1200" b="1" dirty="0" smtClean="0">
              <a:solidFill>
                <a:srgbClr val="272727"/>
              </a:solidFill>
              <a:latin typeface="Lora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643314" y="2321701"/>
            <a:ext cx="2714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1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CC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 = 80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trays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/43.200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plants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  </a:t>
            </a:r>
            <a:endParaRPr lang="it-IT" sz="1200" b="1" dirty="0">
              <a:solidFill>
                <a:srgbClr val="272727"/>
              </a:solidFill>
              <a:latin typeface="Lora"/>
            </a:endParaRPr>
          </a:p>
        </p:txBody>
      </p:sp>
      <p:pic>
        <p:nvPicPr>
          <p:cNvPr id="1026" name="Picture 2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27044" y="2940830"/>
            <a:ext cx="425537" cy="340094"/>
          </a:xfrm>
          <a:prstGeom prst="rect">
            <a:avLst/>
          </a:prstGeom>
          <a:noFill/>
        </p:spPr>
      </p:pic>
      <p:sp>
        <p:nvSpPr>
          <p:cNvPr id="30" name="Rettangolo 29"/>
          <p:cNvSpPr/>
          <p:nvPr/>
        </p:nvSpPr>
        <p:spPr>
          <a:xfrm>
            <a:off x="3643314" y="2786046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1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box=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 3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trays</a:t>
            </a:r>
            <a:endParaRPr lang="it-IT" sz="1200" b="1" dirty="0" smtClean="0">
              <a:solidFill>
                <a:srgbClr val="272727"/>
              </a:solidFill>
              <a:latin typeface="Lora"/>
            </a:endParaRPr>
          </a:p>
          <a:p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1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pallet=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 60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boxes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/ 180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trays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/97.200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plants</a:t>
            </a:r>
            <a:endParaRPr lang="it-IT" sz="1200" b="1" dirty="0">
              <a:solidFill>
                <a:srgbClr val="272727"/>
              </a:solidFill>
              <a:latin typeface="Lora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3714752" y="5894848"/>
            <a:ext cx="2714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1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CC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 = 80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trays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/20.160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plants</a:t>
            </a:r>
            <a:endParaRPr lang="it-IT" sz="1200" b="1" dirty="0" smtClean="0">
              <a:solidFill>
                <a:srgbClr val="272727"/>
              </a:solidFill>
              <a:latin typeface="Lora"/>
            </a:endParaRPr>
          </a:p>
        </p:txBody>
      </p:sp>
      <p:pic>
        <p:nvPicPr>
          <p:cNvPr id="33" name="Picture 2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6125" y="6513978"/>
            <a:ext cx="425537" cy="340094"/>
          </a:xfrm>
          <a:prstGeom prst="rect">
            <a:avLst/>
          </a:prstGeom>
          <a:noFill/>
        </p:spPr>
      </p:pic>
      <p:sp>
        <p:nvSpPr>
          <p:cNvPr id="34" name="Rettangolo 33"/>
          <p:cNvSpPr/>
          <p:nvPr/>
        </p:nvSpPr>
        <p:spPr>
          <a:xfrm>
            <a:off x="3714752" y="6359195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1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box=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 2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trays</a:t>
            </a:r>
            <a:endParaRPr lang="it-IT" sz="1200" b="1" dirty="0" smtClean="0">
              <a:solidFill>
                <a:srgbClr val="272727"/>
              </a:solidFill>
              <a:latin typeface="Lora"/>
            </a:endParaRPr>
          </a:p>
          <a:p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1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pallet=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 60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boxes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/ 120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trays</a:t>
            </a:r>
            <a:r>
              <a:rPr lang="it-IT" sz="1200" b="1" dirty="0" smtClean="0">
                <a:solidFill>
                  <a:srgbClr val="272727"/>
                </a:solidFill>
                <a:latin typeface="Lora"/>
              </a:rPr>
              <a:t>/30.240 </a:t>
            </a:r>
            <a:r>
              <a:rPr lang="it-IT" sz="1200" b="1" dirty="0" err="1" smtClean="0">
                <a:solidFill>
                  <a:srgbClr val="272727"/>
                </a:solidFill>
                <a:latin typeface="Lora"/>
              </a:rPr>
              <a:t>plants</a:t>
            </a:r>
            <a:endParaRPr lang="it-IT" sz="1200" dirty="0"/>
          </a:p>
        </p:txBody>
      </p:sp>
      <p:pic>
        <p:nvPicPr>
          <p:cNvPr id="1028" name="Picture 4" descr="C:\Users\upc018\Documents\cact\IMG_1376.JPG"/>
          <p:cNvPicPr>
            <a:picLocks noChangeAspect="1" noChangeArrowheads="1"/>
          </p:cNvPicPr>
          <p:nvPr/>
        </p:nvPicPr>
        <p:blipFill>
          <a:blip r:embed="rId12" cstate="print"/>
          <a:srcRect l="5208" t="16667" r="12500" b="15278"/>
          <a:stretch>
            <a:fillRect/>
          </a:stretch>
        </p:blipFill>
        <p:spPr bwMode="auto">
          <a:xfrm>
            <a:off x="5429264" y="1326320"/>
            <a:ext cx="1357322" cy="912036"/>
          </a:xfrm>
          <a:prstGeom prst="rect">
            <a:avLst/>
          </a:prstGeom>
          <a:noFill/>
          <a:ln>
            <a:solidFill>
              <a:srgbClr val="6AAF08"/>
            </a:solidFill>
          </a:ln>
        </p:spPr>
      </p:pic>
      <p:pic>
        <p:nvPicPr>
          <p:cNvPr id="3" name="Picture 5" descr="C:\Users\upc018\AppData\Local\Microsoft\Windows\Temporary Internet Files\Content.IE5\RFSCJM4R\Sinnbild_LKW.svg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3214686" y="2399091"/>
            <a:ext cx="428628" cy="232174"/>
          </a:xfrm>
          <a:prstGeom prst="rect">
            <a:avLst/>
          </a:prstGeom>
          <a:noFill/>
        </p:spPr>
      </p:pic>
      <p:pic>
        <p:nvPicPr>
          <p:cNvPr id="37" name="Picture 5" descr="C:\Users\upc018\AppData\Local\Microsoft\Windows\Temporary Internet Files\Content.IE5\RFSCJM4R\Sinnbild_LKW.svg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3286124" y="5972239"/>
            <a:ext cx="428628" cy="232174"/>
          </a:xfrm>
          <a:prstGeom prst="rect">
            <a:avLst/>
          </a:prstGeom>
          <a:noFill/>
        </p:spPr>
      </p:pic>
      <p:pic>
        <p:nvPicPr>
          <p:cNvPr id="1031" name="Picture 7" descr="C:\Users\upc018\Documents\cact\Untitled-1.fw.png"/>
          <p:cNvPicPr>
            <a:picLocks noChangeAspect="1" noChangeArrowheads="1"/>
          </p:cNvPicPr>
          <p:nvPr/>
        </p:nvPicPr>
        <p:blipFill>
          <a:blip r:embed="rId14" cstate="print"/>
          <a:srcRect l="3655"/>
          <a:stretch>
            <a:fillRect/>
          </a:stretch>
        </p:blipFill>
        <p:spPr bwMode="auto">
          <a:xfrm>
            <a:off x="1928802" y="6879771"/>
            <a:ext cx="2286016" cy="24071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ruppo 34"/>
          <p:cNvGrpSpPr/>
          <p:nvPr/>
        </p:nvGrpSpPr>
        <p:grpSpPr>
          <a:xfrm>
            <a:off x="3990311" y="3309926"/>
            <a:ext cx="2724837" cy="2120981"/>
            <a:chOff x="3347369" y="2714612"/>
            <a:chExt cx="3510631" cy="2533137"/>
          </a:xfrm>
        </p:grpSpPr>
        <p:pic>
          <p:nvPicPr>
            <p:cNvPr id="2050" name="Picture 2" descr="C:\Users\upc018\Documents\cact\IMG_1356.JPG"/>
            <p:cNvPicPr>
              <a:picLocks noChangeAspect="1" noChangeArrowheads="1"/>
            </p:cNvPicPr>
            <p:nvPr/>
          </p:nvPicPr>
          <p:blipFill>
            <a:blip r:embed="rId15" cstate="print"/>
            <a:srcRect t="21058" r="14338" b="11540"/>
            <a:stretch>
              <a:fillRect/>
            </a:stretch>
          </p:blipFill>
          <p:spPr bwMode="auto">
            <a:xfrm>
              <a:off x="3347369" y="2714612"/>
              <a:ext cx="3510631" cy="2286016"/>
            </a:xfrm>
            <a:prstGeom prst="rect">
              <a:avLst/>
            </a:prstGeom>
            <a:noFill/>
          </p:spPr>
        </p:pic>
        <p:pic>
          <p:nvPicPr>
            <p:cNvPr id="1032" name="Picture 8" descr="C:\Users\upc018\Documents\cact\IMG_1362.JPG"/>
            <p:cNvPicPr>
              <a:picLocks noChangeAspect="1" noChangeArrowheads="1"/>
            </p:cNvPicPr>
            <p:nvPr/>
          </p:nvPicPr>
          <p:blipFill>
            <a:blip r:embed="rId16" cstate="print"/>
            <a:srcRect l="31617" t="50712" r="19669" b="15380"/>
            <a:stretch>
              <a:fillRect/>
            </a:stretch>
          </p:blipFill>
          <p:spPr bwMode="auto">
            <a:xfrm>
              <a:off x="4500547" y="4071935"/>
              <a:ext cx="2252282" cy="1175814"/>
            </a:xfrm>
            <a:prstGeom prst="rect">
              <a:avLst/>
            </a:prstGeom>
            <a:noFill/>
            <a:ln>
              <a:solidFill>
                <a:srgbClr val="6AAF08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65</Words>
  <Application>Microsoft Office PowerPoint</Application>
  <PresentationFormat>A4 (21x29,7 cm)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upc018</dc:creator>
  <cp:lastModifiedBy>pc008</cp:lastModifiedBy>
  <cp:revision>51</cp:revision>
  <dcterms:created xsi:type="dcterms:W3CDTF">2019-01-11T10:31:15Z</dcterms:created>
  <dcterms:modified xsi:type="dcterms:W3CDTF">2020-01-28T10:39:59Z</dcterms:modified>
</cp:coreProperties>
</file>